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4"/>
  </p:notesMasterIdLst>
  <p:handoutMasterIdLst>
    <p:handoutMasterId r:id="rId15"/>
  </p:handoutMasterIdLst>
  <p:sldIdLst>
    <p:sldId id="278" r:id="rId5"/>
    <p:sldId id="388" r:id="rId6"/>
    <p:sldId id="394" r:id="rId7"/>
    <p:sldId id="415" r:id="rId8"/>
    <p:sldId id="417" r:id="rId9"/>
    <p:sldId id="416" r:id="rId10"/>
    <p:sldId id="418" r:id="rId11"/>
    <p:sldId id="419" r:id="rId12"/>
    <p:sldId id="386" r:id="rId13"/>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5533D-C3A2-4FA8-AA61-976F8AF30863}" v="49" dt="2021-10-07T13:39:12.1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5" autoAdjust="0"/>
    <p:restoredTop sz="74623" autoAdjust="0"/>
  </p:normalViewPr>
  <p:slideViewPr>
    <p:cSldViewPr snapToGrid="0">
      <p:cViewPr varScale="1">
        <p:scale>
          <a:sx n="84" d="100"/>
          <a:sy n="84" d="100"/>
        </p:scale>
        <p:origin x="14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08/10/2021</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10/8/2021</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In order to give each of your listeners the feeling of being important and to make them feel personally addressed, it is particularly important to maintain eye contact with the audience during the presentation. Not only does this exude confidence, but it also helps your audience to connect with you and your subject. It also helps you feel less nervous. </a:t>
            </a:r>
            <a:br>
              <a:rPr lang="en-US" dirty="0"/>
            </a:br>
            <a:br>
              <a:rPr lang="en-US" dirty="0"/>
            </a:br>
            <a:r>
              <a:rPr lang="en-US" b="0" i="0" dirty="0">
                <a:solidFill>
                  <a:srgbClr val="000000"/>
                </a:solidFill>
                <a:effectLst/>
                <a:latin typeface="Montserrat" panose="00000500000000000000" pitchFamily="2" charset="0"/>
              </a:rPr>
              <a:t>Easier said than done right? Here's what can help:</a:t>
            </a:r>
            <a:endParaRPr lang="en-US" dirty="0"/>
          </a:p>
        </p:txBody>
      </p:sp>
      <p:sp>
        <p:nvSpPr>
          <p:cNvPr id="4" name="Slide Number Placeholder 3"/>
          <p:cNvSpPr>
            <a:spLocks noGrp="1"/>
          </p:cNvSpPr>
          <p:nvPr>
            <p:ph type="sldNum" sz="quarter" idx="5"/>
          </p:nvPr>
        </p:nvSpPr>
        <p:spPr/>
        <p:txBody>
          <a:bodyPr/>
          <a:lstStyle/>
          <a:p>
            <a:fld id="{51AE5163-76D6-0846-B4A7-CD6FB6DB9683}" type="slidenum">
              <a:rPr lang="en-US" smtClean="0"/>
              <a:t>2</a:t>
            </a:fld>
            <a:endParaRPr lang="en-US"/>
          </a:p>
        </p:txBody>
      </p:sp>
    </p:spTree>
    <p:extLst>
      <p:ext uri="{BB962C8B-B14F-4D97-AF65-F5344CB8AC3E}">
        <p14:creationId xmlns:p14="http://schemas.microsoft.com/office/powerpoint/2010/main" val="2575913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To emphasize the content of your presentation, it is advisable to use appropriate gestures and body language to get your message across. Avoid crossed arms, hands behind your back, or in your pockets during a presentation. </a:t>
            </a:r>
            <a:br>
              <a:rPr lang="en-US" dirty="0"/>
            </a:br>
            <a:r>
              <a:rPr lang="en-US" b="0" i="0" dirty="0">
                <a:solidFill>
                  <a:srgbClr val="000000"/>
                </a:solidFill>
                <a:effectLst/>
                <a:latin typeface="Montserrat" panose="00000500000000000000" pitchFamily="2" charset="0"/>
              </a:rPr>
              <a:t>Always stand up straight, and try not to appear tense or stressed. You can do that by using your hands and arms to emphasize what you are saying and get your message across. </a:t>
            </a:r>
            <a:br>
              <a:rPr lang="en-US" dirty="0"/>
            </a:br>
            <a:r>
              <a:rPr lang="en-US" b="0" i="0" dirty="0">
                <a:solidFill>
                  <a:srgbClr val="000000"/>
                </a:solidFill>
                <a:effectLst/>
                <a:latin typeface="Montserrat" panose="00000500000000000000" pitchFamily="2" charset="0"/>
              </a:rPr>
              <a:t>Your facial expressions should always be friendly and open. Smile and show that you enjoy the topic and you are confident in the information you are presenting.</a:t>
            </a:r>
            <a:endParaRPr lang="en-US" dirty="0"/>
          </a:p>
        </p:txBody>
      </p:sp>
      <p:sp>
        <p:nvSpPr>
          <p:cNvPr id="4" name="Slide Number Placeholder 3"/>
          <p:cNvSpPr>
            <a:spLocks noGrp="1"/>
          </p:cNvSpPr>
          <p:nvPr>
            <p:ph type="sldNum" sz="quarter" idx="5"/>
          </p:nvPr>
        </p:nvSpPr>
        <p:spPr/>
        <p:txBody>
          <a:bodyPr/>
          <a:lstStyle/>
          <a:p>
            <a:fld id="{51AE5163-76D6-0846-B4A7-CD6FB6DB9683}" type="slidenum">
              <a:rPr lang="en-US" smtClean="0"/>
              <a:t>3</a:t>
            </a:fld>
            <a:endParaRPr lang="en-US"/>
          </a:p>
        </p:txBody>
      </p:sp>
    </p:spTree>
    <p:extLst>
      <p:ext uri="{BB962C8B-B14F-4D97-AF65-F5344CB8AC3E}">
        <p14:creationId xmlns:p14="http://schemas.microsoft.com/office/powerpoint/2010/main" val="2966596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To avoid distractions for you and the audience, get into the habit of putting down tools you don't need! That way you will not be tempted to deal with them in the first place. You will also have your hands free for gestures.</a:t>
            </a:r>
            <a:endParaRPr lang="en-US" dirty="0"/>
          </a:p>
        </p:txBody>
      </p:sp>
      <p:sp>
        <p:nvSpPr>
          <p:cNvPr id="4" name="Slide Number Placeholder 3"/>
          <p:cNvSpPr>
            <a:spLocks noGrp="1"/>
          </p:cNvSpPr>
          <p:nvPr>
            <p:ph type="sldNum" sz="quarter" idx="5"/>
          </p:nvPr>
        </p:nvSpPr>
        <p:spPr/>
        <p:txBody>
          <a:bodyPr/>
          <a:lstStyle/>
          <a:p>
            <a:fld id="{51AE5163-76D6-0846-B4A7-CD6FB6DB9683}" type="slidenum">
              <a:rPr lang="en-US" smtClean="0"/>
              <a:t>4</a:t>
            </a:fld>
            <a:endParaRPr lang="en-US"/>
          </a:p>
        </p:txBody>
      </p:sp>
    </p:spTree>
    <p:extLst>
      <p:ext uri="{BB962C8B-B14F-4D97-AF65-F5344CB8AC3E}">
        <p14:creationId xmlns:p14="http://schemas.microsoft.com/office/powerpoint/2010/main" val="2636257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If you prepare and know your stuff well before the presentation, you will feel more relaxed and confident while presenting and it will also improve your body language. </a:t>
            </a:r>
          </a:p>
          <a:p>
            <a:r>
              <a:rPr lang="en-US" b="0" i="0" dirty="0">
                <a:solidFill>
                  <a:srgbClr val="000000"/>
                </a:solidFill>
                <a:effectLst/>
                <a:latin typeface="Montserrat" panose="00000500000000000000" pitchFamily="2" charset="0"/>
              </a:rPr>
              <a:t>The headline speaks for itself. To make the presentation as lively and enjoyable as possible, you should avoid reading it off. Speak freely, slowly, and clearly. </a:t>
            </a:r>
          </a:p>
          <a:p>
            <a:r>
              <a:rPr lang="en-US" b="0" i="0" dirty="0">
                <a:solidFill>
                  <a:srgbClr val="000000"/>
                </a:solidFill>
                <a:effectLst/>
                <a:latin typeface="Montserrat" panose="00000500000000000000" pitchFamily="2" charset="0"/>
              </a:rPr>
              <a:t>Make sure to use appropriate analogies and anecdotes and avoid foreign words, empty phrases, and clichés. If you have to use foreign words, explain them in a handout or footnote within the presentation.</a:t>
            </a:r>
            <a:endParaRPr lang="en-US" dirty="0"/>
          </a:p>
        </p:txBody>
      </p:sp>
      <p:sp>
        <p:nvSpPr>
          <p:cNvPr id="4" name="Slide Number Placeholder 3"/>
          <p:cNvSpPr>
            <a:spLocks noGrp="1"/>
          </p:cNvSpPr>
          <p:nvPr>
            <p:ph type="sldNum" sz="quarter" idx="5"/>
          </p:nvPr>
        </p:nvSpPr>
        <p:spPr/>
        <p:txBody>
          <a:bodyPr/>
          <a:lstStyle/>
          <a:p>
            <a:fld id="{51AE5163-76D6-0846-B4A7-CD6FB6DB9683}" type="slidenum">
              <a:rPr lang="en-US" smtClean="0"/>
              <a:t>5</a:t>
            </a:fld>
            <a:endParaRPr lang="en-US"/>
          </a:p>
        </p:txBody>
      </p:sp>
    </p:spTree>
    <p:extLst>
      <p:ext uri="{BB962C8B-B14F-4D97-AF65-F5344CB8AC3E}">
        <p14:creationId xmlns:p14="http://schemas.microsoft.com/office/powerpoint/2010/main" val="40661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Give your audience enough time to read and understand the content of your poster!</a:t>
            </a:r>
          </a:p>
        </p:txBody>
      </p:sp>
      <p:sp>
        <p:nvSpPr>
          <p:cNvPr id="4" name="Slide Number Placeholder 3"/>
          <p:cNvSpPr>
            <a:spLocks noGrp="1"/>
          </p:cNvSpPr>
          <p:nvPr>
            <p:ph type="sldNum" sz="quarter" idx="5"/>
          </p:nvPr>
        </p:nvSpPr>
        <p:spPr/>
        <p:txBody>
          <a:bodyPr/>
          <a:lstStyle/>
          <a:p>
            <a:fld id="{51AE5163-76D6-0846-B4A7-CD6FB6DB9683}" type="slidenum">
              <a:rPr lang="en-US" smtClean="0"/>
              <a:t>6</a:t>
            </a:fld>
            <a:endParaRPr lang="en-US"/>
          </a:p>
        </p:txBody>
      </p:sp>
    </p:spTree>
    <p:extLst>
      <p:ext uri="{BB962C8B-B14F-4D97-AF65-F5344CB8AC3E}">
        <p14:creationId xmlns:p14="http://schemas.microsoft.com/office/powerpoint/2010/main" val="386948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Stage fright is one of the biggest enemies of a presentation, yet you shouldn't let yourself be a victim of your feat. Do not fight it, rather address your fear and try and accept it, and transform it into positive enthusiasm. Don't let your stage fright get you all worked up and nervous. Take a couple of deep breaths to get oxygen to your brain and relax your body.</a:t>
            </a:r>
          </a:p>
        </p:txBody>
      </p:sp>
      <p:sp>
        <p:nvSpPr>
          <p:cNvPr id="4" name="Slide Number Placeholder 3"/>
          <p:cNvSpPr>
            <a:spLocks noGrp="1"/>
          </p:cNvSpPr>
          <p:nvPr>
            <p:ph type="sldNum" sz="quarter" idx="5"/>
          </p:nvPr>
        </p:nvSpPr>
        <p:spPr/>
        <p:txBody>
          <a:bodyPr/>
          <a:lstStyle/>
          <a:p>
            <a:fld id="{51AE5163-76D6-0846-B4A7-CD6FB6DB9683}" type="slidenum">
              <a:rPr lang="en-US" smtClean="0"/>
              <a:t>7</a:t>
            </a:fld>
            <a:endParaRPr lang="en-US"/>
          </a:p>
        </p:txBody>
      </p:sp>
    </p:spTree>
    <p:extLst>
      <p:ext uri="{BB962C8B-B14F-4D97-AF65-F5344CB8AC3E}">
        <p14:creationId xmlns:p14="http://schemas.microsoft.com/office/powerpoint/2010/main" val="2082674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00000"/>
              </a:solidFill>
              <a:effectLst/>
              <a:latin typeface="Montserrat" panose="00000500000000000000" pitchFamily="2" charset="0"/>
            </a:endParaRPr>
          </a:p>
        </p:txBody>
      </p:sp>
      <p:sp>
        <p:nvSpPr>
          <p:cNvPr id="4" name="Slide Number Placeholder 3"/>
          <p:cNvSpPr>
            <a:spLocks noGrp="1"/>
          </p:cNvSpPr>
          <p:nvPr>
            <p:ph type="sldNum" sz="quarter" idx="5"/>
          </p:nvPr>
        </p:nvSpPr>
        <p:spPr/>
        <p:txBody>
          <a:bodyPr/>
          <a:lstStyle/>
          <a:p>
            <a:fld id="{51AE5163-76D6-0846-B4A7-CD6FB6DB9683}" type="slidenum">
              <a:rPr lang="en-US" smtClean="0"/>
              <a:t>8</a:t>
            </a:fld>
            <a:endParaRPr lang="en-US"/>
          </a:p>
        </p:txBody>
      </p:sp>
    </p:spTree>
    <p:extLst>
      <p:ext uri="{BB962C8B-B14F-4D97-AF65-F5344CB8AC3E}">
        <p14:creationId xmlns:p14="http://schemas.microsoft.com/office/powerpoint/2010/main" val="3219406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p:txBody>
          <a:bodyPr/>
          <a:lstStyle/>
          <a:p>
            <a:r>
              <a:rPr lang="en-NL" dirty="0"/>
              <a:t>A</a:t>
            </a:r>
            <a:r>
              <a:rPr lang="en-US" dirty="0"/>
              <a:t>DSAI</a:t>
            </a:r>
            <a:r>
              <a:rPr lang="en-NL" dirty="0"/>
              <a:t>: Data Science 1: </a:t>
            </a:r>
            <a:r>
              <a:rPr lang="en-US" dirty="0"/>
              <a:t>SDG Mini-Conference</a:t>
            </a:r>
            <a:endParaRPr lang="nl-NL" dirty="0"/>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p:txBody>
          <a:bodyPr/>
          <a:lstStyle/>
          <a:p>
            <a:r>
              <a:rPr lang="en-NL" dirty="0"/>
              <a:t>Bram Heijligers &amp; Nitin Bhushan </a:t>
            </a:r>
            <a:endParaRPr lang="en-US" dirty="0"/>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Tree>
    <p:extLst>
      <p:ext uri="{BB962C8B-B14F-4D97-AF65-F5344CB8AC3E}">
        <p14:creationId xmlns:p14="http://schemas.microsoft.com/office/powerpoint/2010/main" val="168701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sz="3600" dirty="0"/>
              <a:t>Maintain eye contact and smile</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a:t>
            </a:fld>
            <a:endParaRPr lang="en-GB" dirty="0"/>
          </a:p>
        </p:txBody>
      </p:sp>
      <p:pic>
        <p:nvPicPr>
          <p:cNvPr id="1026" name="Picture 2" descr="Watch the exact moment when eye contact goes from friendly to weird">
            <a:extLst>
              <a:ext uri="{FF2B5EF4-FFF2-40B4-BE49-F238E27FC236}">
                <a16:creationId xmlns:a16="http://schemas.microsoft.com/office/drawing/2014/main" id="{0DDD46FA-D2C1-495C-AF8D-FF3C257D2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313" y="1363331"/>
            <a:ext cx="4833800" cy="2719012"/>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0F692C19-4A2C-49CE-AD90-E72D647314DD}"/>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Makes them feel more:</a:t>
            </a:r>
          </a:p>
          <a:p>
            <a:pPr marL="228600" indent="-228600">
              <a:buAutoNum type="arabicParenBoth"/>
            </a:pPr>
            <a:r>
              <a:rPr lang="en-US" sz="1200" dirty="0">
                <a:solidFill>
                  <a:schemeClr val="accent1"/>
                </a:solidFill>
                <a:ea typeface="Open Sans Light"/>
                <a:cs typeface="Open Sans Light"/>
              </a:rPr>
              <a:t>personally involved;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important;</a:t>
            </a:r>
          </a:p>
          <a:p>
            <a:pPr marL="228600" indent="-228600">
              <a:buAutoNum type="arabicParenBoth"/>
            </a:pPr>
            <a:r>
              <a:rPr lang="en-US" sz="1200" dirty="0">
                <a:solidFill>
                  <a:schemeClr val="accent1"/>
                </a:solidFill>
                <a:ea typeface="Open Sans Light"/>
                <a:cs typeface="Open Sans Light"/>
              </a:rPr>
              <a:t>connected to the topic.</a:t>
            </a:r>
            <a:endParaRPr lang="en-NL" sz="1200" dirty="0">
              <a:solidFill>
                <a:schemeClr val="accent1"/>
              </a:solidFill>
            </a:endParaRPr>
          </a:p>
          <a:p>
            <a:pPr marL="0" indent="0">
              <a:buNone/>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Makes you look more:</a:t>
            </a:r>
          </a:p>
          <a:p>
            <a:pPr marL="228600" indent="-228600">
              <a:buAutoNum type="arabicParenBoth"/>
            </a:pPr>
            <a:r>
              <a:rPr lang="en-US" sz="1200" dirty="0">
                <a:solidFill>
                  <a:schemeClr val="accent1"/>
                </a:solidFill>
                <a:ea typeface="Open Sans Light"/>
                <a:cs typeface="Open Sans Light"/>
              </a:rPr>
              <a:t>Confident;</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Passionate;</a:t>
            </a:r>
          </a:p>
          <a:p>
            <a:pPr marL="228600" indent="-228600">
              <a:buAutoNum type="arabicParenBoth"/>
            </a:pPr>
            <a:r>
              <a:rPr lang="en-US" sz="1200" dirty="0">
                <a:solidFill>
                  <a:schemeClr val="accent1"/>
                </a:solidFill>
                <a:ea typeface="Open Sans Light"/>
                <a:cs typeface="Open Sans Light"/>
              </a:rPr>
              <a:t>Enthusiastic.</a:t>
            </a:r>
          </a:p>
          <a:p>
            <a:pPr marL="228600" indent="-228600">
              <a:buAutoNum type="arabicParenBoth"/>
            </a:pPr>
            <a:endParaRPr lang="en-US" sz="1200" dirty="0">
              <a:solidFill>
                <a:schemeClr val="accent1"/>
              </a:solidFill>
              <a:ea typeface="Open Sans Light"/>
              <a:cs typeface="Open Sans Light"/>
            </a:endParaRPr>
          </a:p>
          <a:p>
            <a:pPr marL="228600" indent="-228600">
              <a:buAutoNum type="arabicParenBoth"/>
            </a:pPr>
            <a:endParaRPr lang="en-US" sz="1200" dirty="0">
              <a:solidFill>
                <a:schemeClr val="accent1"/>
              </a:solidFill>
              <a:ea typeface="Open Sans Light"/>
              <a:cs typeface="Open Sans Light"/>
            </a:endParaRPr>
          </a:p>
          <a:p>
            <a:pPr marL="228600" indent="-228600">
              <a:buAutoNum type="arabicParenBoth"/>
            </a:pPr>
            <a:endParaRPr lang="en-US" sz="1200" dirty="0">
              <a:solidFill>
                <a:schemeClr val="accent1"/>
              </a:solidFill>
              <a:ea typeface="Open Sans Light"/>
              <a:cs typeface="Open Sans Light"/>
            </a:endParaRPr>
          </a:p>
          <a:p>
            <a:pPr marL="0" indent="0">
              <a:buNone/>
            </a:pPr>
            <a:r>
              <a:rPr lang="en-US" sz="1200" b="1" dirty="0">
                <a:solidFill>
                  <a:schemeClr val="accent1"/>
                </a:solidFill>
                <a:ea typeface="Open Sans Light"/>
                <a:cs typeface="Open Sans Light"/>
              </a:rPr>
              <a:t>Don’t look at the floor!</a:t>
            </a:r>
            <a:endParaRPr lang="en-NL" sz="1200" b="1" dirty="0">
              <a:solidFill>
                <a:schemeClr val="accent1"/>
              </a:solidFill>
            </a:endParaRPr>
          </a:p>
          <a:p>
            <a:pPr marL="0" indent="0">
              <a:buNone/>
            </a:pPr>
            <a:endParaRPr lang="en-US" sz="1200" dirty="0"/>
          </a:p>
        </p:txBody>
      </p:sp>
    </p:spTree>
    <p:extLst>
      <p:ext uri="{BB962C8B-B14F-4D97-AF65-F5344CB8AC3E}">
        <p14:creationId xmlns:p14="http://schemas.microsoft.com/office/powerpoint/2010/main" val="222836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3200" dirty="0"/>
              <a:t>Use of gestures and facial expressions</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Do:</a:t>
            </a:r>
          </a:p>
          <a:p>
            <a:pPr marL="228600" indent="-228600">
              <a:buAutoNum type="arabicParenBoth"/>
            </a:pPr>
            <a:r>
              <a:rPr lang="en-US" sz="1200" dirty="0">
                <a:solidFill>
                  <a:schemeClr val="accent1"/>
                </a:solidFill>
                <a:ea typeface="Open Sans Light"/>
                <a:cs typeface="Open Sans Light"/>
              </a:rPr>
              <a:t>stand up straight;</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emphasize messages using your hands;</a:t>
            </a:r>
          </a:p>
          <a:p>
            <a:pPr marL="228600" indent="-228600">
              <a:buAutoNum type="arabicParenBoth"/>
            </a:pPr>
            <a:r>
              <a:rPr lang="en-US" sz="1200" dirty="0">
                <a:solidFill>
                  <a:schemeClr val="accent1"/>
                </a:solidFill>
                <a:ea typeface="Open Sans Light"/>
                <a:cs typeface="Open Sans Light"/>
              </a:rPr>
              <a:t>take an open and friendly posture: look approachable;</a:t>
            </a:r>
          </a:p>
          <a:p>
            <a:pPr marL="228600" indent="-228600">
              <a:buAutoNum type="arabicParenBoth"/>
            </a:pPr>
            <a:r>
              <a:rPr lang="en-US" sz="1200" dirty="0">
                <a:solidFill>
                  <a:schemeClr val="accent1"/>
                </a:solidFill>
                <a:ea typeface="Open Sans Light"/>
                <a:cs typeface="Open Sans Light"/>
              </a:rPr>
              <a:t>smile; mildly.</a:t>
            </a:r>
          </a:p>
          <a:p>
            <a:pPr marL="228600" indent="-228600">
              <a:buAutoNum type="arabicParenBoth"/>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avoid crossed arms;</a:t>
            </a:r>
          </a:p>
          <a:p>
            <a:pPr marL="228600" indent="-228600">
              <a:buAutoNum type="arabicParenBoth"/>
            </a:pPr>
            <a:r>
              <a:rPr lang="en-US" sz="1200" dirty="0">
                <a:solidFill>
                  <a:schemeClr val="accent1"/>
                </a:solidFill>
                <a:ea typeface="Open Sans Light"/>
                <a:cs typeface="Open Sans Light"/>
              </a:rPr>
              <a:t>hands behind your back;</a:t>
            </a:r>
          </a:p>
          <a:p>
            <a:pPr marL="228600" indent="-228600">
              <a:buAutoNum type="arabicParenBoth"/>
            </a:pPr>
            <a:r>
              <a:rPr lang="en-US" sz="1200" dirty="0">
                <a:solidFill>
                  <a:schemeClr val="accent1"/>
                </a:solidFill>
                <a:ea typeface="Open Sans Light"/>
                <a:cs typeface="Open Sans Light"/>
              </a:rPr>
              <a:t>hands in your pockets.</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3</a:t>
            </a:fld>
            <a:endParaRPr lang="en-GB" dirty="0"/>
          </a:p>
        </p:txBody>
      </p:sp>
      <p:pic>
        <p:nvPicPr>
          <p:cNvPr id="2052" name="Picture 4" descr="How to Make the Posters at Your Meeting More Meaningful">
            <a:extLst>
              <a:ext uri="{FF2B5EF4-FFF2-40B4-BE49-F238E27FC236}">
                <a16:creationId xmlns:a16="http://schemas.microsoft.com/office/drawing/2014/main" id="{A1155F8D-D118-4F53-8B38-E2C828285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125" y="1297694"/>
            <a:ext cx="4106285" cy="252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17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3200" dirty="0"/>
              <a:t>Avoid distractions</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looking on phone;</a:t>
            </a:r>
          </a:p>
          <a:p>
            <a:pPr marL="228600" indent="-228600">
              <a:buAutoNum type="arabicParenBoth"/>
            </a:pPr>
            <a:r>
              <a:rPr lang="en-US" sz="1200" dirty="0">
                <a:solidFill>
                  <a:schemeClr val="accent1"/>
                </a:solidFill>
                <a:ea typeface="Open Sans Light"/>
                <a:cs typeface="Open Sans Light"/>
              </a:rPr>
              <a:t>have unnecessary stuff around;</a:t>
            </a:r>
          </a:p>
          <a:p>
            <a:pPr marL="228600" indent="-228600">
              <a:buAutoNum type="arabicParenBoth"/>
            </a:pPr>
            <a:r>
              <a:rPr lang="en-US" sz="1200" dirty="0">
                <a:solidFill>
                  <a:schemeClr val="accent1"/>
                </a:solidFill>
                <a:ea typeface="Open Sans Light"/>
                <a:cs typeface="Open Sans Light"/>
              </a:rPr>
              <a:t>have something in your hand.</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4</a:t>
            </a:fld>
            <a:endParaRPr lang="en-GB" dirty="0"/>
          </a:p>
        </p:txBody>
      </p:sp>
      <p:pic>
        <p:nvPicPr>
          <p:cNvPr id="3074" name="Picture 2" descr="An Introduction to Traditional Swedish Fiddling and Why It&amp;#39;s so Lively! –  School of Musical Traditions">
            <a:extLst>
              <a:ext uri="{FF2B5EF4-FFF2-40B4-BE49-F238E27FC236}">
                <a16:creationId xmlns:a16="http://schemas.microsoft.com/office/drawing/2014/main" id="{67B89441-3FE6-41D6-ABC0-6A4FED8A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2575" y="1285875"/>
            <a:ext cx="22193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047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3200" dirty="0"/>
              <a:t>Be prepared: know your topic</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Do:</a:t>
            </a:r>
          </a:p>
          <a:p>
            <a:pPr marL="228600" indent="-228600">
              <a:buAutoNum type="arabicParenBoth"/>
            </a:pPr>
            <a:r>
              <a:rPr lang="en-US" sz="1200" dirty="0">
                <a:solidFill>
                  <a:schemeClr val="accent1"/>
                </a:solidFill>
                <a:ea typeface="Open Sans Light"/>
                <a:cs typeface="Open Sans Light"/>
              </a:rPr>
              <a:t>Know your topic well; you made the poster</a:t>
            </a:r>
          </a:p>
          <a:p>
            <a:pPr marL="228600" indent="-228600">
              <a:buAutoNum type="arabicParenBoth"/>
            </a:pPr>
            <a:r>
              <a:rPr lang="en-US" sz="1200" dirty="0">
                <a:solidFill>
                  <a:schemeClr val="accent1"/>
                </a:solidFill>
                <a:ea typeface="Open Sans Light"/>
                <a:cs typeface="Open Sans Light"/>
              </a:rPr>
              <a:t>Speak freely</a:t>
            </a:r>
          </a:p>
          <a:p>
            <a:pPr marL="228600" indent="-228600">
              <a:buAutoNum type="arabicParenBoth"/>
            </a:pPr>
            <a:r>
              <a:rPr lang="en-US" sz="1200" dirty="0">
                <a:solidFill>
                  <a:schemeClr val="accent1"/>
                </a:solidFill>
                <a:ea typeface="Open Sans Light"/>
                <a:cs typeface="Open Sans Light"/>
              </a:rPr>
              <a:t>Use analogies and anecdotes</a:t>
            </a:r>
          </a:p>
          <a:p>
            <a:pPr marL="228600" indent="-228600">
              <a:buAutoNum type="arabicParenBoth"/>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filler words</a:t>
            </a:r>
          </a:p>
          <a:p>
            <a:pPr marL="228600" indent="-228600">
              <a:buAutoNum type="arabicParenBoth"/>
            </a:pPr>
            <a:r>
              <a:rPr lang="en-US" sz="1200" dirty="0">
                <a:solidFill>
                  <a:schemeClr val="accent1"/>
                </a:solidFill>
                <a:ea typeface="Open Sans Light"/>
                <a:cs typeface="Open Sans Light"/>
              </a:rPr>
              <a:t>Difficult terms</a:t>
            </a:r>
          </a:p>
          <a:p>
            <a:pPr marL="228600" indent="-228600">
              <a:buAutoNum type="arabicParenBoth"/>
            </a:pP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5</a:t>
            </a:fld>
            <a:endParaRPr lang="en-GB" dirty="0"/>
          </a:p>
        </p:txBody>
      </p:sp>
      <p:pic>
        <p:nvPicPr>
          <p:cNvPr id="4098" name="Picture 2" descr="Book, education, knowledge, knowledgeable, learning icon - Download on  Iconfinder">
            <a:extLst>
              <a:ext uri="{FF2B5EF4-FFF2-40B4-BE49-F238E27FC236}">
                <a16:creationId xmlns:a16="http://schemas.microsoft.com/office/drawing/2014/main" id="{3E1B5B1D-AE1B-43F9-B96F-0B7CFD7D9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301" y="1305657"/>
            <a:ext cx="3167063" cy="316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255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3200" dirty="0"/>
              <a:t>Use effective pauses</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Do:</a:t>
            </a:r>
          </a:p>
          <a:p>
            <a:pPr marL="228600" indent="-228600">
              <a:buAutoNum type="arabicParenBoth"/>
            </a:pPr>
            <a:r>
              <a:rPr lang="en-US" sz="1200" dirty="0">
                <a:solidFill>
                  <a:schemeClr val="accent1"/>
                </a:solidFill>
                <a:ea typeface="Open Sans Light"/>
                <a:cs typeface="Open Sans Light"/>
              </a:rPr>
              <a:t>Give your audience time to look at your poster</a:t>
            </a:r>
          </a:p>
          <a:p>
            <a:pPr marL="228600" indent="-228600">
              <a:buAutoNum type="arabicParenBoth"/>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Continually engaging the audience in conversation out of awkwardness</a:t>
            </a:r>
          </a:p>
          <a:p>
            <a:pPr marL="228600" indent="-228600">
              <a:buAutoNum type="arabicParenBoth"/>
            </a:pP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6</a:t>
            </a:fld>
            <a:endParaRPr lang="en-GB" dirty="0"/>
          </a:p>
        </p:txBody>
      </p:sp>
      <p:pic>
        <p:nvPicPr>
          <p:cNvPr id="5124" name="Picture 4" descr="Poster presentation | Studentwebben">
            <a:extLst>
              <a:ext uri="{FF2B5EF4-FFF2-40B4-BE49-F238E27FC236}">
                <a16:creationId xmlns:a16="http://schemas.microsoft.com/office/drawing/2014/main" id="{2A135F1B-892E-4CA0-BB77-8E8E1431D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800" y="1146150"/>
            <a:ext cx="3337200" cy="33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940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2400" dirty="0"/>
              <a:t>Don't fight the stage fright &amp; take deep breaths</a:t>
            </a:r>
            <a:endParaRPr lang="en-US" sz="32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Do:</a:t>
            </a:r>
          </a:p>
          <a:p>
            <a:pPr marL="228600" indent="-228600">
              <a:buAutoNum type="arabicParenBoth"/>
            </a:pPr>
            <a:r>
              <a:rPr lang="en-US" sz="1200" dirty="0">
                <a:solidFill>
                  <a:schemeClr val="accent1"/>
                </a:solidFill>
                <a:ea typeface="Open Sans Light"/>
                <a:cs typeface="Open Sans Light"/>
              </a:rPr>
              <a:t>Monitor how you feel</a:t>
            </a:r>
          </a:p>
          <a:p>
            <a:pPr marL="228600" indent="-228600">
              <a:buAutoNum type="arabicParenBoth"/>
            </a:pPr>
            <a:r>
              <a:rPr lang="en-US" sz="1200" dirty="0">
                <a:solidFill>
                  <a:schemeClr val="accent1"/>
                </a:solidFill>
                <a:ea typeface="Open Sans Light"/>
                <a:cs typeface="Open Sans Light"/>
              </a:rPr>
              <a:t>Take calm deep breaths</a:t>
            </a:r>
          </a:p>
          <a:p>
            <a:pPr marL="228600" indent="-228600">
              <a:buAutoNum type="arabicParenBoth"/>
            </a:pPr>
            <a:r>
              <a:rPr lang="en-US" sz="1200" dirty="0">
                <a:solidFill>
                  <a:schemeClr val="accent1"/>
                </a:solidFill>
                <a:ea typeface="Open Sans Light"/>
                <a:cs typeface="Open Sans Light"/>
              </a:rPr>
              <a:t>Accept how you feel</a:t>
            </a:r>
          </a:p>
          <a:p>
            <a:pPr marL="228600" indent="-228600">
              <a:buAutoNum type="arabicParenBoth"/>
            </a:pPr>
            <a:r>
              <a:rPr lang="en-US" sz="1200" dirty="0">
                <a:solidFill>
                  <a:schemeClr val="accent1"/>
                </a:solidFill>
                <a:ea typeface="Open Sans Light"/>
                <a:cs typeface="Open Sans Light"/>
              </a:rPr>
              <a:t>Remember your passion/excitement for your topic</a:t>
            </a:r>
          </a:p>
          <a:p>
            <a:pPr marL="0" indent="0">
              <a:buNone/>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Thinking about what can go wrong</a:t>
            </a:r>
          </a:p>
          <a:p>
            <a:pPr marL="228600" indent="-228600">
              <a:buAutoNum type="arabicParenBoth"/>
            </a:pPr>
            <a:r>
              <a:rPr lang="en-US" sz="1200" dirty="0">
                <a:solidFill>
                  <a:schemeClr val="accent1"/>
                </a:solidFill>
                <a:ea typeface="Open Sans Light"/>
                <a:cs typeface="Open Sans Light"/>
              </a:rPr>
              <a:t>Thinking about how nervousness or bad feeling are unhelpful</a:t>
            </a:r>
          </a:p>
          <a:p>
            <a:pPr marL="228600" indent="-228600">
              <a:buAutoNum type="arabicParenBoth"/>
            </a:pP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7</a:t>
            </a:fld>
            <a:endParaRPr lang="en-GB" dirty="0"/>
          </a:p>
        </p:txBody>
      </p:sp>
      <p:pic>
        <p:nvPicPr>
          <p:cNvPr id="7170" name="Picture 2" descr="Are breathing techniques good for your health? | Health &amp;amp; wellbeing | The  Guardian">
            <a:extLst>
              <a:ext uri="{FF2B5EF4-FFF2-40B4-BE49-F238E27FC236}">
                <a16:creationId xmlns:a16="http://schemas.microsoft.com/office/drawing/2014/main" id="{D8D75C3C-8F43-4E8D-8567-EDE5B8EE0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650" y="1106711"/>
            <a:ext cx="3061350" cy="30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638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2400" dirty="0"/>
              <a:t>Choose the right angle on standing during a presentation</a:t>
            </a:r>
            <a:endParaRPr lang="en-US" sz="32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Do:</a:t>
            </a:r>
          </a:p>
          <a:p>
            <a:pPr marL="228600" indent="-228600">
              <a:buAutoNum type="arabicParenBoth"/>
            </a:pPr>
            <a:r>
              <a:rPr lang="en-US" sz="1200" dirty="0">
                <a:solidFill>
                  <a:schemeClr val="accent1"/>
                </a:solidFill>
                <a:ea typeface="Open Sans Light"/>
                <a:cs typeface="Open Sans Light"/>
              </a:rPr>
              <a:t>Stand next to your poster</a:t>
            </a:r>
          </a:p>
          <a:p>
            <a:pPr marL="228600" indent="-228600">
              <a:buAutoNum type="arabicParenBoth"/>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Font typeface="Arial" panose="020B0604020202020204" pitchFamily="34" charset="0"/>
              <a:buAutoNum type="arabicParenBoth"/>
            </a:pPr>
            <a:r>
              <a:rPr lang="en-US" sz="1200" dirty="0">
                <a:solidFill>
                  <a:schemeClr val="accent1"/>
                </a:solidFill>
                <a:ea typeface="Open Sans Light"/>
                <a:cs typeface="Open Sans Light"/>
              </a:rPr>
              <a:t>Standing in front of your poster</a:t>
            </a:r>
          </a:p>
          <a:p>
            <a:pPr marL="228600" indent="-228600">
              <a:buAutoNum type="arabicParenBoth"/>
            </a:pPr>
            <a:endParaRPr lang="en-US" sz="1200" dirty="0">
              <a:solidFill>
                <a:schemeClr val="accent1"/>
              </a:solidFill>
              <a:ea typeface="Open Sans Light"/>
              <a:cs typeface="Open Sans Light"/>
            </a:endParaRPr>
          </a:p>
          <a:p>
            <a:pPr marL="228600" indent="-228600">
              <a:buAutoNum type="arabicParenBoth"/>
            </a:pP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8</a:t>
            </a:fld>
            <a:endParaRPr lang="en-GB" dirty="0"/>
          </a:p>
        </p:txBody>
      </p:sp>
      <p:pic>
        <p:nvPicPr>
          <p:cNvPr id="6146" name="Picture 2" descr="Poster Presentations – Missed Opportunities – SETAC Globe">
            <a:extLst>
              <a:ext uri="{FF2B5EF4-FFF2-40B4-BE49-F238E27FC236}">
                <a16:creationId xmlns:a16="http://schemas.microsoft.com/office/drawing/2014/main" id="{35974A14-7B64-4A08-8020-336F3ABCC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114" y="1217169"/>
            <a:ext cx="4816286" cy="2709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06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E7C-2C8D-CF4D-A859-24C3EEAE0736}"/>
              </a:ext>
            </a:extLst>
          </p:cNvPr>
          <p:cNvSpPr>
            <a:spLocks noGrp="1"/>
          </p:cNvSpPr>
          <p:nvPr>
            <p:ph type="title"/>
          </p:nvPr>
        </p:nvSpPr>
        <p:spPr/>
        <p:txBody>
          <a:bodyPr/>
          <a:lstStyle/>
          <a:p>
            <a:r>
              <a:rPr lang="en-NL" dirty="0"/>
              <a:t>Any questions?</a:t>
            </a:r>
            <a:endParaRPr lang="en-US" dirty="0"/>
          </a:p>
        </p:txBody>
      </p:sp>
      <p:sp>
        <p:nvSpPr>
          <p:cNvPr id="4" name="Slide Number Placeholder 3">
            <a:extLst>
              <a:ext uri="{FF2B5EF4-FFF2-40B4-BE49-F238E27FC236}">
                <a16:creationId xmlns:a16="http://schemas.microsoft.com/office/drawing/2014/main" id="{504A6384-E407-DA47-897B-3913CB0A917D}"/>
              </a:ext>
            </a:extLst>
          </p:cNvPr>
          <p:cNvSpPr>
            <a:spLocks noGrp="1"/>
          </p:cNvSpPr>
          <p:nvPr>
            <p:ph type="sldNum" sz="quarter" idx="12"/>
          </p:nvPr>
        </p:nvSpPr>
        <p:spPr/>
        <p:txBody>
          <a:bodyPr/>
          <a:lstStyle/>
          <a:p>
            <a:fld id="{993221B0-C4CD-1546-9E62-A4249094014D}" type="slidenum">
              <a:rPr lang="en-GB" dirty="0" smtClean="0"/>
              <a:pPr/>
              <a:t>9</a:t>
            </a:fld>
            <a:endParaRPr lang="en-GB" dirty="0"/>
          </a:p>
        </p:txBody>
      </p:sp>
      <p:pic>
        <p:nvPicPr>
          <p:cNvPr id="8194" name="Picture 2" descr="21 Common Interview Questions and Answers | Job-Hunt">
            <a:extLst>
              <a:ext uri="{FF2B5EF4-FFF2-40B4-BE49-F238E27FC236}">
                <a16:creationId xmlns:a16="http://schemas.microsoft.com/office/drawing/2014/main" id="{AB4BAC4F-958D-48E1-BFDC-5453F63D7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875" y="1107608"/>
            <a:ext cx="6676125" cy="329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62802"/>
      </p:ext>
    </p:extLst>
  </p:cSld>
  <p:clrMapOvr>
    <a:masterClrMapping/>
  </p:clrMapOvr>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06FA0A2AD4DA488583749EC2534234" ma:contentTypeVersion="10" ma:contentTypeDescription="Create a new document." ma:contentTypeScope="" ma:versionID="a3671d74e0eb0f6846fb2ca4e540a989">
  <xsd:schema xmlns:xsd="http://www.w3.org/2001/XMLSchema" xmlns:xs="http://www.w3.org/2001/XMLSchema" xmlns:p="http://schemas.microsoft.com/office/2006/metadata/properties" xmlns:ns2="60348849-ecd6-40c5-8069-7b4f665118aa" targetNamespace="http://schemas.microsoft.com/office/2006/metadata/properties" ma:root="true" ma:fieldsID="9f3bc46a275bf689f02292602a2006a9" ns2:_="">
    <xsd:import namespace="60348849-ecd6-40c5-8069-7b4f665118a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48849-ecd6-40c5-8069-7b4f665118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C472DA-CA6B-46F4-8691-89691CEEA3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348849-ecd6-40c5-8069-7b4f66511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E3F812-EB3A-45E0-806F-3A57BE09F488}">
  <ds:schemaRefs>
    <ds:schemaRef ds:uri="http://schemas.microsoft.com/sharepoint/v3/contenttype/forms"/>
  </ds:schemaRefs>
</ds:datastoreItem>
</file>

<file path=customXml/itemProps3.xml><?xml version="1.0" encoding="utf-8"?>
<ds:datastoreItem xmlns:ds="http://schemas.openxmlformats.org/officeDocument/2006/customXml" ds:itemID="{7ED4116C-7C35-474F-9CBD-6B61824974E7}">
  <ds:schemaRefs>
    <ds:schemaRef ds:uri="http://purl.org/dc/dcmitype/"/>
    <ds:schemaRef ds:uri="http://purl.org/dc/elements/1.1/"/>
    <ds:schemaRef ds:uri="http://schemas.microsoft.com/office/2006/documentManagement/types"/>
    <ds:schemaRef ds:uri="http://purl.org/dc/terms/"/>
    <ds:schemaRef ds:uri="http://schemas.microsoft.com/office/2006/metadata/properties"/>
    <ds:schemaRef ds:uri="http://schemas.openxmlformats.org/package/2006/metadata/core-properties"/>
    <ds:schemaRef ds:uri="60348849-ecd6-40c5-8069-7b4f665118aa"/>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69</TotalTime>
  <Words>686</Words>
  <Application>Microsoft Office PowerPoint</Application>
  <PresentationFormat>On-screen Show (16:9)</PresentationFormat>
  <Paragraphs>94</Paragraphs>
  <Slides>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Montserrat</vt:lpstr>
      <vt:lpstr>Open Sans</vt:lpstr>
      <vt:lpstr>Open Sans Light</vt:lpstr>
      <vt:lpstr>Open Sans Semibold</vt:lpstr>
      <vt:lpstr>System Font Regular</vt:lpstr>
      <vt:lpstr>Office Theme</vt:lpstr>
      <vt:lpstr>ADSAI: Data Science 1: SDG Mini-Conference</vt:lpstr>
      <vt:lpstr>Maintain eye contact and smile</vt:lpstr>
      <vt:lpstr>Use of gestures and facial expressions</vt:lpstr>
      <vt:lpstr>Avoid distractions</vt:lpstr>
      <vt:lpstr>Be prepared: know your topic</vt:lpstr>
      <vt:lpstr>Use effective pauses</vt:lpstr>
      <vt:lpstr>Don't fight the stage fright &amp; take deep breaths</vt:lpstr>
      <vt:lpstr>Choose the right angle on standing during a presentation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lastModifiedBy>Heijligers, Bram</cp:lastModifiedBy>
  <cp:revision>219</cp:revision>
  <cp:lastPrinted>2021-03-18T10:34:55Z</cp:lastPrinted>
  <dcterms:created xsi:type="dcterms:W3CDTF">2020-04-07T10:08:32Z</dcterms:created>
  <dcterms:modified xsi:type="dcterms:W3CDTF">2021-10-08T07:42:48Z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0x010100DB06FA0A2AD4DA488583749EC2534234</vt:lpwstr>
  </property>
</Properties>
</file>